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1" r:id="rId2"/>
    <p:sldId id="336" r:id="rId3"/>
    <p:sldId id="276" r:id="rId4"/>
    <p:sldId id="279" r:id="rId5"/>
    <p:sldId id="347" r:id="rId6"/>
    <p:sldId id="342" r:id="rId7"/>
    <p:sldId id="364" r:id="rId8"/>
    <p:sldId id="365" r:id="rId9"/>
    <p:sldId id="367" r:id="rId10"/>
    <p:sldId id="366" r:id="rId11"/>
    <p:sldId id="268" r:id="rId12"/>
    <p:sldId id="3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" y="16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41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2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email me, ask in the Teams Student Center channel!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\\10.66.3.82\art\ART_WORK_IN_PROCESS\46_Larson Text\Larson Powerpoint project\1_Source Files\Batch 4\Algebra_2\Algebra_2\PNGs\Arrow\02\hsnb_alg2_pe_0201_img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1" y="129404"/>
            <a:ext cx="3464114" cy="218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126870" y="98996"/>
                <a:ext cx="1828800" cy="644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Expand ln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870" y="98996"/>
                <a:ext cx="1828800" cy="644279"/>
              </a:xfrm>
              <a:prstGeom prst="rect">
                <a:avLst/>
              </a:prstGeom>
              <a:blipFill rotWithShape="1">
                <a:blip r:embed="rId3"/>
                <a:stretch>
                  <a:fillRect l="-3667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151097" y="1791021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Quotient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162713" y="2272649"/>
                <a:ext cx="2535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ln 5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ln 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s-ES" sz="2000" baseline="30000" dirty="0"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ln 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713" y="2272649"/>
                <a:ext cx="2535846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151097" y="2272649"/>
            <a:ext cx="242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Product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51326" y="1668937"/>
                <a:ext cx="2710199" cy="644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 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326" y="1668937"/>
                <a:ext cx="2710199" cy="644279"/>
              </a:xfrm>
              <a:prstGeom prst="rect">
                <a:avLst/>
              </a:prstGeom>
              <a:blipFill rotWithShape="1">
                <a:blip r:embed="rId5"/>
                <a:stretch>
                  <a:fillRect l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151097" y="2754276"/>
            <a:ext cx="204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Power Property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92891" y="885623"/>
            <a:ext cx="2822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When you are expanding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or condensing an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expression involving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logarithms, you can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assume that any variables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are positive.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162713" y="2754276"/>
                <a:ext cx="2535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ln 5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7 ln 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ln 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713" y="2754276"/>
                <a:ext cx="2535846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6154" r="-144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26870" y="1006051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54052" y="1791021"/>
            <a:ext cx="1993692" cy="481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40" grpId="0"/>
      <p:bldP spid="42" grpId="0"/>
      <p:bldP spid="54" grpId="0"/>
      <p:bldP spid="57" grpId="0"/>
      <p:bldP spid="4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26113" y="172736"/>
                <a:ext cx="4161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Condense log 9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log 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 3.</a:t>
                </a: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13" y="172736"/>
                <a:ext cx="4161657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46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119847" y="1907306"/>
                <a:ext cx="2535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log(9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s-ES" sz="2000" baseline="30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log 3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847" y="1907306"/>
                <a:ext cx="2535846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584567" y="1907306"/>
            <a:ext cx="242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Product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30717" y="1506709"/>
                <a:ext cx="5601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 9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log 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 3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 9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 2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 3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17" y="1506709"/>
                <a:ext cx="5601112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08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119847" y="2292380"/>
                <a:ext cx="2535846" cy="608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ES" sz="2000" dirty="0">
                            <a:latin typeface="Arial" pitchFamily="34" charset="0"/>
                            <a:cs typeface="Arial" pitchFamily="34" charset="0"/>
                          </a:rPr>
                          <m:t>9 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2000" dirty="0">
                            <a:latin typeface="Arial" pitchFamily="34" charset="0"/>
                            <a:cs typeface="Arial" pitchFamily="34" charset="0"/>
                          </a:rPr>
                          <m:t> 2</m:t>
                        </m:r>
                        <m:r>
                          <m:rPr>
                            <m:nor/>
                          </m:rPr>
                          <a:rPr lang="es-ES" sz="2000" baseline="30000" dirty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847" y="2292380"/>
                <a:ext cx="2535846" cy="608243"/>
              </a:xfrm>
              <a:prstGeom prst="rect">
                <a:avLst/>
              </a:prstGeom>
              <a:blipFill rotWithShape="1">
                <a:blip r:embed="rId5"/>
                <a:stretch>
                  <a:fillRect b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119847" y="2884238"/>
                <a:ext cx="12679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log 24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847" y="2884238"/>
                <a:ext cx="126792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584567" y="2396446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Quotient Property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584567" y="1506709"/>
            <a:ext cx="204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Power Property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584567" y="2884238"/>
            <a:ext cx="1211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113" y="839722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9787" y="1506709"/>
            <a:ext cx="3071091" cy="400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0" grpId="0"/>
      <p:bldP spid="57" grpId="0"/>
      <p:bldP spid="59" grpId="0"/>
      <p:bldP spid="60" grpId="0"/>
      <p:bldP spid="61" grpId="0"/>
      <p:bldP spid="62" grpId="0"/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331, #3-32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6.5a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Properties of Logarithms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 the properties of logarithms to evaluate logarithms.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 the properties of logarithms to expand or condense logarithmic expressions.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334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Previous Vocabulary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 of exponential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 of logarithmic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Properties of exponents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18A07A-28C9-49F2-978D-6B6463635408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3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18A07A-28C9-49F2-978D-6B6463635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882C41-1B42-4132-86CA-8D7EA87CAC8D}"/>
              </a:ext>
            </a:extLst>
          </p:cNvPr>
          <p:cNvCxnSpPr>
            <a:cxnSpLocks/>
          </p:cNvCxnSpPr>
          <p:nvPr/>
        </p:nvCxnSpPr>
        <p:spPr>
          <a:xfrm flipH="1">
            <a:off x="8614611" y="2042293"/>
            <a:ext cx="515983" cy="667219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6DD38E-7697-41DC-AE81-203A61396DEC}"/>
              </a:ext>
            </a:extLst>
          </p:cNvPr>
          <p:cNvCxnSpPr>
            <a:cxnSpLocks/>
          </p:cNvCxnSpPr>
          <p:nvPr/>
        </p:nvCxnSpPr>
        <p:spPr>
          <a:xfrm flipH="1" flipV="1">
            <a:off x="7534072" y="4226668"/>
            <a:ext cx="457201" cy="875490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0B7A92-814A-428A-A221-790A634EA47F}"/>
              </a:ext>
            </a:extLst>
          </p:cNvPr>
          <p:cNvCxnSpPr>
            <a:cxnSpLocks/>
          </p:cNvCxnSpPr>
          <p:nvPr/>
        </p:nvCxnSpPr>
        <p:spPr>
          <a:xfrm flipV="1">
            <a:off x="5489483" y="4168703"/>
            <a:ext cx="603662" cy="473849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C6109F-56B0-410C-8B1A-CA5A2CD2BB40}"/>
              </a:ext>
            </a:extLst>
          </p:cNvPr>
          <p:cNvSpPr txBox="1"/>
          <p:nvPr/>
        </p:nvSpPr>
        <p:spPr>
          <a:xfrm>
            <a:off x="7642459" y="5039596"/>
            <a:ext cx="4379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Base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Not a variable, just a number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EE4E6A-DCD1-4177-B385-8C841319B6A0}"/>
              </a:ext>
            </a:extLst>
          </p:cNvPr>
          <p:cNvSpPr txBox="1"/>
          <p:nvPr/>
        </p:nvSpPr>
        <p:spPr>
          <a:xfrm>
            <a:off x="4084393" y="4597762"/>
            <a:ext cx="2934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Leading coefficient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F753F4-D6F8-4E3F-8394-C302F36B1768}"/>
              </a:ext>
            </a:extLst>
          </p:cNvPr>
          <p:cNvSpPr txBox="1"/>
          <p:nvPr/>
        </p:nvSpPr>
        <p:spPr>
          <a:xfrm>
            <a:off x="8947905" y="1088186"/>
            <a:ext cx="2375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Variable is in the exponent!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DFC48C-F530-4224-A04A-8941BEFADFD4}"/>
              </a:ext>
            </a:extLst>
          </p:cNvPr>
          <p:cNvSpPr txBox="1"/>
          <p:nvPr/>
        </p:nvSpPr>
        <p:spPr>
          <a:xfrm>
            <a:off x="2959422" y="400205"/>
            <a:ext cx="5231676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Exponential Function</a:t>
            </a:r>
          </a:p>
        </p:txBody>
      </p:sp>
    </p:spTree>
    <p:extLst>
      <p:ext uri="{BB962C8B-B14F-4D97-AF65-F5344CB8AC3E}">
        <p14:creationId xmlns:p14="http://schemas.microsoft.com/office/powerpoint/2010/main" val="32231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F999DE8E-7B11-4C4C-8593-A46610B37321}"/>
              </a:ext>
            </a:extLst>
          </p:cNvPr>
          <p:cNvSpPr/>
          <p:nvPr/>
        </p:nvSpPr>
        <p:spPr>
          <a:xfrm>
            <a:off x="6600525" y="879281"/>
            <a:ext cx="231966" cy="4616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8B3A5D9-339F-4335-9257-4F3D4872EB2F}"/>
              </a:ext>
            </a:extLst>
          </p:cNvPr>
          <p:cNvSpPr/>
          <p:nvPr/>
        </p:nvSpPr>
        <p:spPr>
          <a:xfrm>
            <a:off x="5949807" y="3071861"/>
            <a:ext cx="1440863" cy="168857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764FFD4-41DD-4D96-8E35-3B823D20B9FF}"/>
              </a:ext>
            </a:extLst>
          </p:cNvPr>
          <p:cNvSpPr/>
          <p:nvPr/>
        </p:nvSpPr>
        <p:spPr>
          <a:xfrm>
            <a:off x="9332269" y="3049001"/>
            <a:ext cx="1309881" cy="1277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0D2BC93-0D97-453E-A1F4-BC95714DD94B}"/>
              </a:ext>
            </a:extLst>
          </p:cNvPr>
          <p:cNvSpPr/>
          <p:nvPr/>
        </p:nvSpPr>
        <p:spPr>
          <a:xfrm>
            <a:off x="7323081" y="847692"/>
            <a:ext cx="231966" cy="3092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B095DF-8A0D-4215-A7D6-CA59AEE85460}"/>
              </a:ext>
            </a:extLst>
          </p:cNvPr>
          <p:cNvSpPr/>
          <p:nvPr/>
        </p:nvSpPr>
        <p:spPr>
          <a:xfrm>
            <a:off x="7166610" y="862272"/>
            <a:ext cx="231966" cy="4616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964B3E9-0958-49BB-A914-34D73B704272}"/>
              </a:ext>
            </a:extLst>
          </p:cNvPr>
          <p:cNvSpPr/>
          <p:nvPr/>
        </p:nvSpPr>
        <p:spPr>
          <a:xfrm>
            <a:off x="4972505" y="3533388"/>
            <a:ext cx="839891" cy="11681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3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13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3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9881AD6-608C-44A4-BF53-75B598EF568D}"/>
              </a:ext>
            </a:extLst>
          </p:cNvPr>
          <p:cNvCxnSpPr>
            <a:cxnSpLocks/>
          </p:cNvCxnSpPr>
          <p:nvPr/>
        </p:nvCxnSpPr>
        <p:spPr>
          <a:xfrm>
            <a:off x="7645821" y="1200150"/>
            <a:ext cx="2094144" cy="202575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2C3AAE-3DF9-42A1-B670-E482BB596868}"/>
              </a:ext>
            </a:extLst>
          </p:cNvPr>
          <p:cNvCxnSpPr>
            <a:cxnSpLocks/>
          </p:cNvCxnSpPr>
          <p:nvPr/>
        </p:nvCxnSpPr>
        <p:spPr>
          <a:xfrm flipH="1">
            <a:off x="5692140" y="1323937"/>
            <a:ext cx="1474470" cy="2105063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/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6"/>
                    </a:solidFill>
                  </a:rPr>
                  <a:t>Read it as “Log base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”</a:t>
                </a:r>
              </a:p>
              <a:p>
                <a:r>
                  <a:rPr lang="en-US" sz="3600" dirty="0">
                    <a:solidFill>
                      <a:schemeClr val="accent6"/>
                    </a:solidFill>
                  </a:rPr>
                  <a:t>…as an exponential function it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to the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36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blipFill>
                <a:blip r:embed="rId3"/>
                <a:stretch>
                  <a:fillRect l="-2068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912256B-CC65-4F52-809A-58E394D210CA}"/>
              </a:ext>
            </a:extLst>
          </p:cNvPr>
          <p:cNvSpPr txBox="1"/>
          <p:nvPr/>
        </p:nvSpPr>
        <p:spPr>
          <a:xfrm>
            <a:off x="708660" y="703465"/>
            <a:ext cx="2674620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/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Another way of writing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blipFill>
                <a:blip r:embed="rId4"/>
                <a:stretch>
                  <a:fillRect l="-224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A07D055-0662-46BB-ACD9-5B0BCFA97BCE}"/>
              </a:ext>
            </a:extLst>
          </p:cNvPr>
          <p:cNvSpPr txBox="1"/>
          <p:nvPr/>
        </p:nvSpPr>
        <p:spPr>
          <a:xfrm>
            <a:off x="569214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D2A5BC6-F276-46CD-A1E3-0971AD13F765}"/>
              </a:ext>
            </a:extLst>
          </p:cNvPr>
          <p:cNvCxnSpPr>
            <a:cxnSpLocks/>
          </p:cNvCxnSpPr>
          <p:nvPr/>
        </p:nvCxnSpPr>
        <p:spPr>
          <a:xfrm flipH="1">
            <a:off x="6638502" y="1406393"/>
            <a:ext cx="77040" cy="1629924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2" grpId="0" animBg="1"/>
      <p:bldP spid="23" grpId="0" animBg="1"/>
      <p:bldP spid="20" grpId="0" animBg="1"/>
      <p:bldP spid="21" grpId="0" animBg="1"/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EE7A81-3C9D-4B07-9DBC-410920EC4CC6}"/>
                  </a:ext>
                </a:extLst>
              </p:cNvPr>
              <p:cNvSpPr txBox="1"/>
              <p:nvPr/>
            </p:nvSpPr>
            <p:spPr>
              <a:xfrm>
                <a:off x="571500" y="391027"/>
                <a:ext cx="10708105" cy="5909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endParaRPr lang="en-US" sz="3200" dirty="0"/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EE7A81-3C9D-4B07-9DBC-410920EC4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391027"/>
                <a:ext cx="10708105" cy="5909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F6C7523-C032-4B6F-BBCA-47AC44CEA2F4}"/>
              </a:ext>
            </a:extLst>
          </p:cNvPr>
          <p:cNvSpPr txBox="1"/>
          <p:nvPr/>
        </p:nvSpPr>
        <p:spPr>
          <a:xfrm>
            <a:off x="442188" y="583988"/>
            <a:ext cx="8527354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Three Basic Properties of Exponents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0E8CC4-B131-4464-A5DB-43ACE31748AF}"/>
              </a:ext>
            </a:extLst>
          </p:cNvPr>
          <p:cNvSpPr/>
          <p:nvPr/>
        </p:nvSpPr>
        <p:spPr>
          <a:xfrm>
            <a:off x="2117558" y="1846847"/>
            <a:ext cx="1257300" cy="6918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61995-6F1F-408C-8EB4-F87F70BF17D7}"/>
              </a:ext>
            </a:extLst>
          </p:cNvPr>
          <p:cNvSpPr/>
          <p:nvPr/>
        </p:nvSpPr>
        <p:spPr>
          <a:xfrm>
            <a:off x="1728536" y="3821030"/>
            <a:ext cx="1257300" cy="6918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AD82EA-5526-45EF-8455-BA2D33FD0B9F}"/>
              </a:ext>
            </a:extLst>
          </p:cNvPr>
          <p:cNvSpPr/>
          <p:nvPr/>
        </p:nvSpPr>
        <p:spPr>
          <a:xfrm>
            <a:off x="2265946" y="5532886"/>
            <a:ext cx="1257300" cy="6918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EE7A81-3C9D-4B07-9DBC-410920EC4CC6}"/>
                  </a:ext>
                </a:extLst>
              </p:cNvPr>
              <p:cNvSpPr txBox="1"/>
              <p:nvPr/>
            </p:nvSpPr>
            <p:spPr>
              <a:xfrm>
                <a:off x="571500" y="391027"/>
                <a:ext cx="10708105" cy="5640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endParaRPr lang="en-US" sz="3200" dirty="0"/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e>
                      </m:fun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fun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func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fun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EE7A81-3C9D-4B07-9DBC-410920EC4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391027"/>
                <a:ext cx="10708105" cy="56400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F6C7523-C032-4B6F-BBCA-47AC44CEA2F4}"/>
              </a:ext>
            </a:extLst>
          </p:cNvPr>
          <p:cNvSpPr txBox="1"/>
          <p:nvPr/>
        </p:nvSpPr>
        <p:spPr>
          <a:xfrm>
            <a:off x="442187" y="583988"/>
            <a:ext cx="8916965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Three Basic Properties of Logarithms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0E8CC4-B131-4464-A5DB-43ACE31748AF}"/>
              </a:ext>
            </a:extLst>
          </p:cNvPr>
          <p:cNvSpPr/>
          <p:nvPr/>
        </p:nvSpPr>
        <p:spPr>
          <a:xfrm>
            <a:off x="2509442" y="1885540"/>
            <a:ext cx="2938537" cy="6918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61995-6F1F-408C-8EB4-F87F70BF17D7}"/>
              </a:ext>
            </a:extLst>
          </p:cNvPr>
          <p:cNvSpPr/>
          <p:nvPr/>
        </p:nvSpPr>
        <p:spPr>
          <a:xfrm>
            <a:off x="2332305" y="3764951"/>
            <a:ext cx="2938537" cy="6918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AD82EA-5526-45EF-8455-BA2D33FD0B9F}"/>
              </a:ext>
            </a:extLst>
          </p:cNvPr>
          <p:cNvSpPr/>
          <p:nvPr/>
        </p:nvSpPr>
        <p:spPr>
          <a:xfrm>
            <a:off x="2604042" y="5165863"/>
            <a:ext cx="1591439" cy="6918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0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\\10.66.3.82\art\ART_WORK_IN_PROCESS\46_Larson Text\Larson Powerpoint project\1_Source Files\Batch 4\Algebra_2\Algebra_2\06\hsnb_alg2_pe_06_img\hsnb_2019_geo_pe_1103-4-Arr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3" y="2176645"/>
            <a:ext cx="3000904" cy="204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42258" y="158721"/>
                <a:ext cx="8778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Use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1.585 and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2.807 to evaluate each logarithm.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258" y="158721"/>
                <a:ext cx="877824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69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42258" y="580977"/>
                <a:ext cx="1274645" cy="597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258" y="580977"/>
                <a:ext cx="1274645" cy="597471"/>
              </a:xfrm>
              <a:prstGeom prst="rect">
                <a:avLst/>
              </a:prstGeom>
              <a:blipFill rotWithShape="1">
                <a:blip r:embed="rId4"/>
                <a:stretch>
                  <a:fillRect l="-4785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2073409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Quotient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337575" y="2507364"/>
                <a:ext cx="2150403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1.585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2.807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575" y="2507364"/>
                <a:ext cx="2150403" cy="363736"/>
              </a:xfrm>
              <a:prstGeom prst="rect">
                <a:avLst/>
              </a:prstGeom>
              <a:blipFill rotWithShape="1">
                <a:blip r:embed="rId5"/>
                <a:stretch>
                  <a:fillRect t="-6667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2489177"/>
            <a:ext cx="484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the given values of log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3 and log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7.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067079" y="3416598"/>
                <a:ext cx="23188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Write 21 as 3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solidFill>
                          <a:srgbClr val="ED1C24"/>
                        </a:solidFill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7.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79" y="3416598"/>
                <a:ext cx="231882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625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6473" y="3811185"/>
                <a:ext cx="2103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</a:t>
                </a:r>
                <a:r>
                  <a:rPr lang="en-US" sz="2000" dirty="0"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+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73" y="3811185"/>
                <a:ext cx="2103120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1159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3801380"/>
            <a:ext cx="2108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Product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85466" y="4605666"/>
                <a:ext cx="1188720" cy="330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4.392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466" y="4605666"/>
                <a:ext cx="1188720" cy="330669"/>
              </a:xfrm>
              <a:prstGeom prst="rect">
                <a:avLst/>
              </a:prstGeom>
              <a:blipFill rotWithShape="1">
                <a:blip r:embed="rId8"/>
                <a:stretch>
                  <a:fillRect t="-7407" b="-5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4186162"/>
            <a:ext cx="4920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the given values of log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3 and log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7.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024788" y="682573"/>
            <a:ext cx="1413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b.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974834" y="668059"/>
            <a:ext cx="1489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49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42258" y="2001887"/>
                <a:ext cx="3108960" cy="543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258" y="2001887"/>
                <a:ext cx="3108960" cy="543155"/>
              </a:xfrm>
              <a:prstGeom prst="rect">
                <a:avLst/>
              </a:prstGeom>
              <a:blipFill rotWithShape="1">
                <a:blip r:embed="rId9"/>
                <a:stretch>
                  <a:fillRect l="-1961" r="-392" b="-15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337575" y="2910171"/>
                <a:ext cx="1593780" cy="330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1.222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575" y="2910171"/>
                <a:ext cx="1593780" cy="330669"/>
              </a:xfrm>
              <a:prstGeom prst="rect">
                <a:avLst/>
              </a:prstGeom>
              <a:blipFill rotWithShape="1">
                <a:blip r:embed="rId10"/>
                <a:stretch>
                  <a:fillRect t="-7273" b="-5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2875450"/>
            <a:ext cx="1316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Subtract.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27510" y="3416598"/>
                <a:ext cx="3080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(3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7)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10" y="3416598"/>
                <a:ext cx="3080858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217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80149" y="4198575"/>
                <a:ext cx="2103120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1.585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2.807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149" y="4198575"/>
                <a:ext cx="2103120" cy="363736"/>
              </a:xfrm>
              <a:prstGeom prst="rect">
                <a:avLst/>
              </a:prstGeom>
              <a:blipFill rotWithShape="1">
                <a:blip r:embed="rId12"/>
                <a:stretch>
                  <a:fillRect t="-6780" b="-4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4570945"/>
            <a:ext cx="2318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Add.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5115004"/>
            <a:ext cx="2318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49 as 7</a:t>
            </a:r>
            <a:r>
              <a:rPr lang="en-US" sz="2000" baseline="30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81183" y="5486617"/>
                <a:ext cx="13058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183" y="5486617"/>
                <a:ext cx="13058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t="-6061" r="-467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5486617"/>
            <a:ext cx="2108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Product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8894" y="6229843"/>
                <a:ext cx="11887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5.614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894" y="6229843"/>
                <a:ext cx="1188720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5858230"/>
            <a:ext cx="3397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the given value log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7.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42258" y="5115004"/>
                <a:ext cx="3080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49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7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258" y="5115004"/>
                <a:ext cx="3080858" cy="400110"/>
              </a:xfrm>
              <a:prstGeom prst="rect">
                <a:avLst/>
              </a:prstGeom>
              <a:blipFill rotWithShape="1">
                <a:blip r:embed="rId15"/>
                <a:stretch>
                  <a:fillRect l="-197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7622" y="5858230"/>
                <a:ext cx="1436459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2(2.807)</a:t>
                </a:r>
                <a:endParaRPr lang="en-US" sz="2000" baseline="30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622" y="5858230"/>
                <a:ext cx="1436459" cy="363736"/>
              </a:xfrm>
              <a:prstGeom prst="rect">
                <a:avLst/>
              </a:prstGeom>
              <a:blipFill rotWithShape="1">
                <a:blip r:embed="rId16"/>
                <a:stretch>
                  <a:fillRect t="-6667" r="-851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067079" y="6229843"/>
            <a:ext cx="1259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24502" y="3318128"/>
                <a:ext cx="2660588" cy="1034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Note that in general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1600" i="1" baseline="-25000" dirty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b="0" i="1" smtClean="0">
                            <a:latin typeface="Arial" pitchFamily="34" charset="0"/>
                            <a:cs typeface="Arial" pitchFamily="34" charset="0"/>
                          </a:rPr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b="0" i="1" smtClean="0">
                            <a:latin typeface="Arial" pitchFamily="34" charset="0"/>
                            <a:cs typeface="Arial" pitchFamily="34" charset="0"/>
                          </a:rPr>
                          <m:t>n</m:t>
                        </m:r>
                      </m:den>
                    </m:f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1600" i="1" baseline="-25000" dirty="0">
                            <a:latin typeface="Arial" pitchFamily="34" charset="0"/>
                            <a:cs typeface="Arial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16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i="1" dirty="0">
                            <a:latin typeface="Arial" pitchFamily="34" charset="0"/>
                            <a:cs typeface="Arial" pitchFamily="34" charset="0"/>
                          </a:rPr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1600" i="1" baseline="-25000" dirty="0">
                            <a:latin typeface="Arial" pitchFamily="34" charset="0"/>
                            <a:cs typeface="Arial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16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i="1" dirty="0">
                            <a:latin typeface="Arial" pitchFamily="34" charset="0"/>
                            <a:cs typeface="Arial" pitchFamily="34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16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and</a:t>
                </a:r>
              </a:p>
              <a:p>
                <a:r>
                  <a:rPr lang="pt-BR" sz="16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pt-BR" sz="1600" i="1" baseline="-25000" dirty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pt-BR" sz="1600" i="1" dirty="0">
                    <a:latin typeface="Arial" pitchFamily="34" charset="0"/>
                    <a:cs typeface="Arial" pitchFamily="34" charset="0"/>
                  </a:rPr>
                  <a:t> mn </a:t>
                </a:r>
                <a14:m>
                  <m:oMath xmlns:m="http://schemas.openxmlformats.org/officeDocument/2006/math">
                    <m:r>
                      <a:rPr lang="pt-BR" sz="16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pt-BR" sz="1600" dirty="0">
                    <a:latin typeface="Arial" pitchFamily="34" charset="0"/>
                    <a:cs typeface="Arial" pitchFamily="34" charset="0"/>
                  </a:rPr>
                  <a:t> (log</a:t>
                </a:r>
                <a:r>
                  <a:rPr lang="pt-BR" sz="1600" i="1" baseline="-25000" dirty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pt-BR" sz="1600" i="1" dirty="0">
                    <a:latin typeface="Arial" pitchFamily="34" charset="0"/>
                    <a:cs typeface="Arial" pitchFamily="34" charset="0"/>
                  </a:rPr>
                  <a:t> m</a:t>
                </a:r>
                <a:r>
                  <a:rPr lang="pt-BR" sz="1600" dirty="0">
                    <a:latin typeface="Arial" pitchFamily="34" charset="0"/>
                    <a:cs typeface="Arial" pitchFamily="34" charset="0"/>
                  </a:rPr>
                  <a:t>)(log</a:t>
                </a:r>
                <a:r>
                  <a:rPr lang="pt-BR" sz="1600" i="1" baseline="-25000" dirty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pt-BR" sz="1600" i="1" dirty="0">
                    <a:latin typeface="Arial" pitchFamily="34" charset="0"/>
                    <a:cs typeface="Arial" pitchFamily="34" charset="0"/>
                  </a:rPr>
                  <a:t> n</a:t>
                </a:r>
                <a:r>
                  <a:rPr lang="pt-BR" sz="1600" dirty="0">
                    <a:latin typeface="Arial" pitchFamily="34" charset="0"/>
                    <a:cs typeface="Arial" pitchFamily="34" charset="0"/>
                  </a:rPr>
                  <a:t>).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02" y="3318128"/>
                <a:ext cx="2660588" cy="1034963"/>
              </a:xfrm>
              <a:prstGeom prst="rect">
                <a:avLst/>
              </a:prstGeom>
              <a:blipFill rotWithShape="1">
                <a:blip r:embed="rId17"/>
                <a:stretch>
                  <a:fillRect l="-1376" t="-1765" b="-7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342258" y="1390112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21" y="2480037"/>
            <a:ext cx="1540102" cy="6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11980" y="2073409"/>
            <a:ext cx="2247900" cy="471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41520" y="3416598"/>
            <a:ext cx="1866848" cy="419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41520" y="5115004"/>
            <a:ext cx="1483268" cy="371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5" grpId="0"/>
      <p:bldP spid="26" grpId="0"/>
      <p:bldP spid="27" grpId="0"/>
      <p:bldP spid="32" grpId="0"/>
      <p:bldP spid="33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2" grpId="0"/>
      <p:bldP spid="3" grpId="0" animBg="1"/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6.7|13.2|2.3|7.1|30.6|3|1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3916</TotalTime>
  <Words>493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231</cp:revision>
  <dcterms:created xsi:type="dcterms:W3CDTF">2018-01-02T19:57:38Z</dcterms:created>
  <dcterms:modified xsi:type="dcterms:W3CDTF">2021-04-13T17:23:28Z</dcterms:modified>
</cp:coreProperties>
</file>